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4133" r:id="rId2"/>
  </p:sldMasterIdLst>
  <p:notesMasterIdLst>
    <p:notesMasterId r:id="rId23"/>
  </p:notesMasterIdLst>
  <p:handoutMasterIdLst>
    <p:handoutMasterId r:id="rId24"/>
  </p:handoutMasterIdLst>
  <p:sldIdLst>
    <p:sldId id="390" r:id="rId3"/>
    <p:sldId id="289" r:id="rId4"/>
    <p:sldId id="325" r:id="rId5"/>
    <p:sldId id="421" r:id="rId6"/>
    <p:sldId id="404" r:id="rId7"/>
    <p:sldId id="412" r:id="rId8"/>
    <p:sldId id="410" r:id="rId9"/>
    <p:sldId id="411" r:id="rId10"/>
    <p:sldId id="405" r:id="rId11"/>
    <p:sldId id="407" r:id="rId12"/>
    <p:sldId id="408" r:id="rId13"/>
    <p:sldId id="414" r:id="rId14"/>
    <p:sldId id="409" r:id="rId15"/>
    <p:sldId id="413" r:id="rId16"/>
    <p:sldId id="415" r:id="rId17"/>
    <p:sldId id="406" r:id="rId18"/>
    <p:sldId id="416" r:id="rId19"/>
    <p:sldId id="417" r:id="rId20"/>
    <p:sldId id="418" r:id="rId21"/>
    <p:sldId id="419" r:id="rId22"/>
  </p:sldIdLst>
  <p:sldSz cx="9144000" cy="6858000" type="screen4x3"/>
  <p:notesSz cx="6797675" cy="9926638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MS PGothic" pitchFamily="34" charset="-128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ieter van Rooyen" initials="PvR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CFFCC"/>
    <a:srgbClr val="1674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578" autoAdjust="0"/>
    <p:restoredTop sz="94660"/>
  </p:normalViewPr>
  <p:slideViewPr>
    <p:cSldViewPr snapToGrid="0" snapToObjects="1">
      <p:cViewPr varScale="1">
        <p:scale>
          <a:sx n="74" d="100"/>
          <a:sy n="74" d="100"/>
        </p:scale>
        <p:origin x="-10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-3822" y="-9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0FF4B0C8-96D1-482C-AC54-863B5FBCDFBB}" type="datetimeFigureOut">
              <a:rPr lang="en-ZA"/>
              <a:pPr>
                <a:defRPr/>
              </a:pPr>
              <a:t>2013/10/31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3CA84977-76DD-49AB-ABD0-EFEB30F07F54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432672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9F1565C8-0FAC-404B-9919-73F24BC69736}" type="datetimeFigureOut">
              <a:rPr lang="en-US"/>
              <a:pPr>
                <a:defRPr/>
              </a:pPr>
              <a:t>10/31/2013</a:t>
            </a:fld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81F4470B-7632-4A67-ACFB-9DFD5A9D13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3231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47DA696E-BB82-43C7-B257-E453481B938B}" type="datetimeFigureOut">
              <a:rPr lang="en-US"/>
              <a:pPr>
                <a:defRPr/>
              </a:pPr>
              <a:t>10/31/2013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00541DA4-0AC8-4DBE-A6D1-6077D51C05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806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36DAB723-4FFB-4B91-B157-0859308976BA}" type="datetimeFigureOut">
              <a:rPr lang="en-US"/>
              <a:pPr>
                <a:defRPr/>
              </a:pPr>
              <a:t>10/31/2013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8CBFEF4E-22E5-4563-BF36-BDB2FD5FA7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406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9CED0931-B80A-43C8-97AA-440F5E5E6724}" type="datetimeFigureOut">
              <a:rPr lang="en-US"/>
              <a:pPr>
                <a:defRPr/>
              </a:pPr>
              <a:t>10/31/2013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C7B5861A-C528-4F78-8C05-0EA7BA20F0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9962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9DE002-F921-4941-8F71-8E487DD8666D}" type="datetimeFigureOut">
              <a:rPr lang="en-ZA"/>
              <a:pPr>
                <a:defRPr/>
              </a:pPr>
              <a:t>2013/10/31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8C6A1-C65C-43FD-B71B-DEBEBD71981B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018748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E4B8A0-B31E-4F22-AA52-9707FF8D51A3}" type="datetimeFigureOut">
              <a:rPr lang="en-ZA"/>
              <a:pPr>
                <a:defRPr/>
              </a:pPr>
              <a:t>2013/10/31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B3B2B-439C-4ACE-8100-539B7CF0B2A0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909435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3B3D5-5474-4808-BAF0-D967B43F34BF}" type="datetimeFigureOut">
              <a:rPr lang="en-ZA"/>
              <a:pPr>
                <a:defRPr/>
              </a:pPr>
              <a:t>2013/10/31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AE157-AFC5-4AA8-8794-A0FF8DAD7178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536832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DE7B8-E31D-4D0F-B30E-400A856007A3}" type="datetimeFigureOut">
              <a:rPr lang="en-ZA"/>
              <a:pPr>
                <a:defRPr/>
              </a:pPr>
              <a:t>2013/10/31</a:t>
            </a:fld>
            <a:endParaRPr lang="en-Z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10AB4-8082-4AF4-A48C-29490ACC0FFF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675003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55E1B-6460-4BA7-84A6-EAD6078E1A98}" type="datetimeFigureOut">
              <a:rPr lang="en-ZA"/>
              <a:pPr>
                <a:defRPr/>
              </a:pPr>
              <a:t>2013/10/31</a:t>
            </a:fld>
            <a:endParaRPr lang="en-ZA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BE19FB-ED35-4CDC-8CCA-8FF44A784F5D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908806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2BFA7-3426-41BC-AAE6-F4CBB3148111}" type="datetimeFigureOut">
              <a:rPr lang="en-ZA"/>
              <a:pPr>
                <a:defRPr/>
              </a:pPr>
              <a:t>2013/10/31</a:t>
            </a:fld>
            <a:endParaRPr lang="en-Z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79909-C572-4500-9476-1A6890DC5A6F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755085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DDEDB6-F147-48B6-8A3F-030299E12AD4}" type="datetimeFigureOut">
              <a:rPr lang="en-ZA"/>
              <a:pPr>
                <a:defRPr/>
              </a:pPr>
              <a:t>2013/10/31</a:t>
            </a:fld>
            <a:endParaRPr lang="en-ZA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B0F4C-D0EC-4C2B-A946-A2997D5E2013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142906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93E64-1F12-4EBD-9693-5F3E6CEBA126}" type="datetimeFigureOut">
              <a:rPr lang="en-ZA"/>
              <a:pPr>
                <a:defRPr/>
              </a:pPr>
              <a:t>2013/10/31</a:t>
            </a:fld>
            <a:endParaRPr lang="en-Z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46BCD-F2AC-4EC7-8A87-6CD71DEA65A3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77558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37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8774"/>
            <a:ext cx="8229600" cy="52473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DAFBAA8F-8F44-410E-98FB-990034F497DC}" type="datetimeFigureOut">
              <a:rPr lang="en-US"/>
              <a:pPr>
                <a:defRPr/>
              </a:pPr>
              <a:t>10/31/2013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4F709142-6AAF-4BB2-8324-77BD25A5A3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857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Z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A19F2-9145-4792-A966-7C46999F044C}" type="datetimeFigureOut">
              <a:rPr lang="en-ZA"/>
              <a:pPr>
                <a:defRPr/>
              </a:pPr>
              <a:t>2013/10/31</a:t>
            </a:fld>
            <a:endParaRPr lang="en-Z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956BB-9A3C-43B1-8C99-D38FEB64F72D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72637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5433A6-0124-4835-97CE-9654D6876200}" type="datetimeFigureOut">
              <a:rPr lang="en-ZA"/>
              <a:pPr>
                <a:defRPr/>
              </a:pPr>
              <a:t>2013/10/31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19F1D1-C4F9-4E65-A47A-186C3EDB7D27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5362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CF26E-FAE2-4D70-826E-C087C3DCA0E1}" type="datetimeFigureOut">
              <a:rPr lang="en-ZA"/>
              <a:pPr>
                <a:defRPr/>
              </a:pPr>
              <a:t>2013/10/31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5BACD-6D46-44B7-9B7D-17E6B46B28C0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45713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7F021EA2-799E-427B-9BE2-F71A7151ADF0}" type="datetimeFigureOut">
              <a:rPr lang="en-US"/>
              <a:pPr>
                <a:defRPr/>
              </a:pPr>
              <a:t>10/31/2013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91C2E480-0A55-4BA0-9DB3-B184AB008E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972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74"/>
            <a:ext cx="8229600" cy="7436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78774"/>
            <a:ext cx="4038600" cy="524738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78774"/>
            <a:ext cx="4038600" cy="524738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84ED0940-1E15-4D92-8F49-B94700F116E4}" type="datetimeFigureOut">
              <a:rPr lang="en-US"/>
              <a:pPr>
                <a:defRPr/>
              </a:pPr>
              <a:t>10/31/2013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33E34E90-2B77-4929-AF3D-71AABBFB8D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423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88245920-C01A-470F-82BD-1321016ADBF7}" type="datetimeFigureOut">
              <a:rPr lang="en-US"/>
              <a:pPr>
                <a:defRPr/>
              </a:pPr>
              <a:t>10/31/2013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2A8DEA5A-7929-4D36-9377-F635539627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91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FE39873C-B67E-463B-A9C8-F8654353D451}" type="datetimeFigureOut">
              <a:rPr lang="en-US"/>
              <a:pPr>
                <a:defRPr/>
              </a:pPr>
              <a:t>10/31/2013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194CF4B8-835D-4A83-8C0C-8F9EA8D83F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874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00B1036E-2D56-4550-A6A9-52A173E9030A}" type="datetimeFigureOut">
              <a:rPr lang="en-US"/>
              <a:pPr>
                <a:defRPr/>
              </a:pPr>
              <a:t>10/31/2013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BBE0B978-9C88-491B-9AC8-8243EEB1C3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216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88F679ED-A9B2-49D3-8DD7-1517F58A7E79}" type="datetimeFigureOut">
              <a:rPr lang="en-US"/>
              <a:pPr>
                <a:defRPr/>
              </a:pPr>
              <a:t>10/31/2013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1CC5C6DC-145B-47A6-A31B-8EFEC34260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63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6B2768A8-9448-4E4A-9DFA-636EA5101461}" type="datetimeFigureOut">
              <a:rPr lang="en-US"/>
              <a:pPr>
                <a:defRPr/>
              </a:pPr>
              <a:t>10/31/2013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84BAC659-357D-46FF-878D-1AA28BF2E6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474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Slide Content Backround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30" r:id="rId1"/>
    <p:sldLayoutId id="2147484531" r:id="rId2"/>
    <p:sldLayoutId id="2147484532" r:id="rId3"/>
    <p:sldLayoutId id="2147484533" r:id="rId4"/>
    <p:sldLayoutId id="2147484534" r:id="rId5"/>
    <p:sldLayoutId id="2147484535" r:id="rId6"/>
    <p:sldLayoutId id="2147484536" r:id="rId7"/>
    <p:sldLayoutId id="2147484537" r:id="rId8"/>
    <p:sldLayoutId id="2147484538" r:id="rId9"/>
    <p:sldLayoutId id="2147484539" r:id="rId10"/>
    <p:sldLayoutId id="2147484540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ZA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AA5D6CC4-F2DF-40DB-9C75-1A1CD1553D5C}" type="datetimeFigureOut">
              <a:rPr lang="en-ZA"/>
              <a:pPr>
                <a:defRPr/>
              </a:pPr>
              <a:t>2013/10/31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D363A5DE-B8BF-4228-85D1-01691293E099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19" r:id="rId1"/>
    <p:sldLayoutId id="2147484520" r:id="rId2"/>
    <p:sldLayoutId id="2147484521" r:id="rId3"/>
    <p:sldLayoutId id="2147484522" r:id="rId4"/>
    <p:sldLayoutId id="2147484523" r:id="rId5"/>
    <p:sldLayoutId id="2147484524" r:id="rId6"/>
    <p:sldLayoutId id="2147484525" r:id="rId7"/>
    <p:sldLayoutId id="2147484526" r:id="rId8"/>
    <p:sldLayoutId id="2147484527" r:id="rId9"/>
    <p:sldLayoutId id="2147484528" r:id="rId10"/>
    <p:sldLayoutId id="214748452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Slide Opening 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6"/>
          <p:cNvSpPr txBox="1">
            <a:spLocks noChangeArrowheads="1"/>
          </p:cNvSpPr>
          <p:nvPr/>
        </p:nvSpPr>
        <p:spPr bwMode="auto">
          <a:xfrm>
            <a:off x="233363" y="2251075"/>
            <a:ext cx="8666162" cy="393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ZA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EXISITNG OPERATING RULES OF MAJOR DAMS BUILT INTO WATER RESOURCES YIELD MODEL FOR THE LETABA RIVER SYSTEM</a:t>
            </a:r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endParaRPr 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 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October 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2013</a:t>
            </a:r>
          </a:p>
          <a:p>
            <a:pPr eaLnBrk="1" hangingPunct="1">
              <a:defRPr/>
            </a:pP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defRPr/>
            </a:pP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INFORMATION WORK SESSION</a:t>
            </a:r>
            <a:endParaRPr lang="en-US" sz="3200" b="1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eaLnBrk="1" hangingPunct="1">
              <a:defRPr/>
            </a:pPr>
            <a:endParaRPr lang="en-US" sz="1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eaLnBrk="1" hangingPunct="1">
              <a:defRPr/>
            </a:pPr>
            <a:endParaRPr lang="en-US" sz="1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eaLnBrk="1" hangingPunct="1">
              <a:defRPr/>
            </a:pPr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Presented by:</a:t>
            </a:r>
          </a:p>
          <a:p>
            <a:pPr eaLnBrk="1" hangingPunct="1">
              <a:defRPr/>
            </a:pPr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Pieter van Rooyen</a:t>
            </a:r>
          </a:p>
          <a:p>
            <a:pPr eaLnBrk="1" hangingPunct="1">
              <a:defRPr/>
            </a:pPr>
            <a:endParaRPr lang="en-US" sz="1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0890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61578"/>
            <a:ext cx="9144000" cy="4447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9991"/>
            <a:ext cx="8229600" cy="1143000"/>
          </a:xfrm>
        </p:spPr>
        <p:txBody>
          <a:bodyPr/>
          <a:lstStyle/>
          <a:p>
            <a:r>
              <a:rPr lang="en-ZA" dirty="0" smtClean="0"/>
              <a:t>EBENEZER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30910"/>
            <a:ext cx="8229600" cy="4525963"/>
          </a:xfrm>
        </p:spPr>
        <p:txBody>
          <a:bodyPr/>
          <a:lstStyle/>
          <a:p>
            <a:r>
              <a:rPr lang="en-ZA" dirty="0" smtClean="0"/>
              <a:t>Rule: no support to Tzaneen BUT reality shows different</a:t>
            </a:r>
            <a:endParaRPr lang="en-ZA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936434" y="3977090"/>
            <a:ext cx="738130" cy="186524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2400277" y="4580809"/>
            <a:ext cx="432048" cy="126152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0" y="5842337"/>
            <a:ext cx="34603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b="1" dirty="0" smtClean="0">
                <a:solidFill>
                  <a:srgbClr val="FF0000"/>
                </a:solidFill>
              </a:rPr>
              <a:t>2 release events from </a:t>
            </a:r>
            <a:r>
              <a:rPr lang="en-ZA" sz="2000" b="1" dirty="0">
                <a:solidFill>
                  <a:srgbClr val="FF0000"/>
                </a:solidFill>
              </a:rPr>
              <a:t>E</a:t>
            </a:r>
            <a:r>
              <a:rPr lang="en-ZA" sz="2000" b="1" dirty="0" smtClean="0">
                <a:solidFill>
                  <a:srgbClr val="FF0000"/>
                </a:solidFill>
              </a:rPr>
              <a:t>benezer when</a:t>
            </a:r>
          </a:p>
          <a:p>
            <a:r>
              <a:rPr lang="en-ZA" sz="2000" b="1" dirty="0" smtClean="0">
                <a:solidFill>
                  <a:srgbClr val="FF0000"/>
                </a:solidFill>
              </a:rPr>
              <a:t>Tzaneen Dam low</a:t>
            </a:r>
            <a:endParaRPr lang="en-ZA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2025"/>
            <a:ext cx="8229600" cy="1143000"/>
          </a:xfrm>
        </p:spPr>
        <p:txBody>
          <a:bodyPr/>
          <a:lstStyle/>
          <a:p>
            <a:r>
              <a:rPr lang="en-ZA" dirty="0" smtClean="0"/>
              <a:t>EBENEZER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53791"/>
            <a:ext cx="9144000" cy="4525963"/>
          </a:xfrm>
        </p:spPr>
        <p:txBody>
          <a:bodyPr/>
          <a:lstStyle/>
          <a:p>
            <a:r>
              <a:rPr lang="en-ZA" dirty="0" smtClean="0"/>
              <a:t>To simulate closer to observed, built in rule to support Tzaneen when Tzaneen drops below 15%</a:t>
            </a:r>
            <a:endParaRPr lang="en-Z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72064"/>
            <a:ext cx="9144000" cy="258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3508691" y="6554770"/>
            <a:ext cx="6799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000" dirty="0" smtClean="0"/>
              <a:t>Tzaneen</a:t>
            </a:r>
            <a:endParaRPr lang="en-ZA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4852749" y="6554770"/>
            <a:ext cx="729687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ZA" sz="1000" dirty="0" smtClean="0"/>
              <a:t>Ebenezer</a:t>
            </a:r>
            <a:endParaRPr lang="en-ZA" sz="1000" dirty="0"/>
          </a:p>
        </p:txBody>
      </p:sp>
      <p:sp>
        <p:nvSpPr>
          <p:cNvPr id="10" name="Rectangle 9"/>
          <p:cNvSpPr/>
          <p:nvPr/>
        </p:nvSpPr>
        <p:spPr>
          <a:xfrm>
            <a:off x="4307595" y="6569637"/>
            <a:ext cx="275422" cy="2313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TextBox 10"/>
          <p:cNvSpPr txBox="1"/>
          <p:nvPr/>
        </p:nvSpPr>
        <p:spPr>
          <a:xfrm>
            <a:off x="0" y="4205962"/>
            <a:ext cx="3532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 smtClean="0">
                <a:solidFill>
                  <a:srgbClr val="FF0000"/>
                </a:solidFill>
              </a:rPr>
              <a:t>With support to Tzaneen</a:t>
            </a:r>
            <a:endParaRPr lang="en-ZA" dirty="0">
              <a:solidFill>
                <a:srgbClr val="FF000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30297"/>
            <a:ext cx="9144000" cy="258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0" y="1475212"/>
            <a:ext cx="3311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 smtClean="0">
                <a:solidFill>
                  <a:srgbClr val="FF0000"/>
                </a:solidFill>
              </a:rPr>
              <a:t>No support to Tzaneen</a:t>
            </a:r>
            <a:endParaRPr lang="en-ZA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749146" y="2522863"/>
            <a:ext cx="451692" cy="6610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749146" y="5453349"/>
            <a:ext cx="451692" cy="6610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508691" y="3789803"/>
            <a:ext cx="6799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000" dirty="0" smtClean="0"/>
              <a:t>Tzaneen</a:t>
            </a:r>
            <a:endParaRPr lang="en-ZA" sz="1000" dirty="0"/>
          </a:p>
        </p:txBody>
      </p:sp>
      <p:sp>
        <p:nvSpPr>
          <p:cNvPr id="18" name="TextBox 17"/>
          <p:cNvSpPr txBox="1"/>
          <p:nvPr/>
        </p:nvSpPr>
        <p:spPr>
          <a:xfrm>
            <a:off x="4852749" y="3789803"/>
            <a:ext cx="729687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ZA" sz="1000" dirty="0" smtClean="0"/>
              <a:t>Ebenezer</a:t>
            </a:r>
            <a:endParaRPr lang="en-ZA" sz="1000" dirty="0"/>
          </a:p>
        </p:txBody>
      </p:sp>
      <p:sp>
        <p:nvSpPr>
          <p:cNvPr id="19" name="Rectangle 18"/>
          <p:cNvSpPr/>
          <p:nvPr/>
        </p:nvSpPr>
        <p:spPr>
          <a:xfrm>
            <a:off x="4307595" y="3804670"/>
            <a:ext cx="275422" cy="2313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3771"/>
          </a:xfrm>
        </p:spPr>
        <p:txBody>
          <a:bodyPr/>
          <a:lstStyle/>
          <a:p>
            <a:r>
              <a:rPr lang="en-ZA" dirty="0" smtClean="0"/>
              <a:t>EBENEZER DEMANDS &amp; RESTRICTIONS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48264"/>
            <a:ext cx="9144000" cy="5247389"/>
          </a:xfrm>
        </p:spPr>
        <p:txBody>
          <a:bodyPr/>
          <a:lstStyle/>
          <a:p>
            <a:r>
              <a:rPr lang="en-ZA" dirty="0" smtClean="0"/>
              <a:t>Directly from dam: </a:t>
            </a:r>
            <a:r>
              <a:rPr lang="en-ZA" dirty="0" err="1" smtClean="0"/>
              <a:t>Polokwane</a:t>
            </a:r>
            <a:r>
              <a:rPr lang="en-ZA" dirty="0" smtClean="0"/>
              <a:t>: 16.2 million m</a:t>
            </a:r>
            <a:r>
              <a:rPr lang="en-ZA" baseline="30000" dirty="0" smtClean="0"/>
              <a:t>3</a:t>
            </a:r>
            <a:r>
              <a:rPr lang="en-ZA" dirty="0" smtClean="0"/>
              <a:t>/a (Gauge B8R001)</a:t>
            </a:r>
          </a:p>
          <a:p>
            <a:r>
              <a:rPr lang="en-ZA" dirty="0" smtClean="0"/>
              <a:t>Irrigation: </a:t>
            </a:r>
          </a:p>
          <a:p>
            <a:pPr lvl="2"/>
            <a:r>
              <a:rPr lang="en-ZA" dirty="0" smtClean="0"/>
              <a:t>Releases for Georges Valley Canal: 2.54 million m</a:t>
            </a:r>
            <a:r>
              <a:rPr lang="en-ZA" baseline="30000" dirty="0" smtClean="0"/>
              <a:t>3</a:t>
            </a:r>
            <a:r>
              <a:rPr lang="en-ZA" dirty="0" smtClean="0"/>
              <a:t>/a</a:t>
            </a:r>
          </a:p>
          <a:p>
            <a:pPr lvl="2"/>
            <a:r>
              <a:rPr lang="en-ZA" dirty="0" smtClean="0"/>
              <a:t>Releases for </a:t>
            </a:r>
            <a:r>
              <a:rPr lang="en-ZA" dirty="0" err="1" smtClean="0"/>
              <a:t>Pusela</a:t>
            </a:r>
            <a:r>
              <a:rPr lang="en-ZA" dirty="0" smtClean="0"/>
              <a:t> Canal: 7.00 million m</a:t>
            </a:r>
            <a:r>
              <a:rPr lang="en-ZA" baseline="30000" dirty="0" smtClean="0"/>
              <a:t>3</a:t>
            </a:r>
            <a:r>
              <a:rPr lang="en-ZA" dirty="0" smtClean="0"/>
              <a:t>/a</a:t>
            </a:r>
          </a:p>
          <a:p>
            <a:pPr lvl="2"/>
            <a:r>
              <a:rPr lang="en-ZA" dirty="0" smtClean="0"/>
              <a:t>Releases for Main stem: 1.85 million m</a:t>
            </a:r>
            <a:r>
              <a:rPr lang="en-ZA" baseline="30000" dirty="0" smtClean="0"/>
              <a:t>3</a:t>
            </a:r>
            <a:r>
              <a:rPr lang="en-ZA" dirty="0" smtClean="0"/>
              <a:t>/a</a:t>
            </a:r>
          </a:p>
          <a:p>
            <a:pPr lvl="2"/>
            <a:r>
              <a:rPr lang="en-ZA" b="1" dirty="0" smtClean="0"/>
              <a:t>Total: 11.4 million m</a:t>
            </a:r>
            <a:r>
              <a:rPr lang="en-ZA" b="1" baseline="30000" dirty="0" smtClean="0"/>
              <a:t>3</a:t>
            </a:r>
            <a:r>
              <a:rPr lang="en-ZA" b="1" dirty="0" smtClean="0"/>
              <a:t>/a</a:t>
            </a:r>
          </a:p>
          <a:p>
            <a:r>
              <a:rPr lang="en-ZA" dirty="0" smtClean="0"/>
              <a:t>Irrigators restricted based on Tzaneen Dam operating rule and levels AND 0 allocation when Ebenezer &lt; 20%</a:t>
            </a:r>
          </a:p>
          <a:p>
            <a:r>
              <a:rPr lang="en-ZA" dirty="0" smtClean="0"/>
              <a:t>Urban 70% allocation when Ebenezer &lt; 20% </a:t>
            </a:r>
            <a:endParaRPr lang="en-Z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MAGOEBASKLOOF &amp; VERGELEGIN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605928"/>
            <a:ext cx="5177929" cy="5247389"/>
          </a:xfrm>
        </p:spPr>
        <p:txBody>
          <a:bodyPr/>
          <a:lstStyle/>
          <a:p>
            <a:r>
              <a:rPr lang="en-ZA" sz="2400" dirty="0" smtClean="0"/>
              <a:t>Measured canal outflow from </a:t>
            </a:r>
            <a:r>
              <a:rPr lang="en-ZA" sz="2400" dirty="0" err="1" smtClean="0"/>
              <a:t>Magoebaskloof</a:t>
            </a:r>
            <a:r>
              <a:rPr lang="en-ZA" sz="2400" dirty="0" smtClean="0"/>
              <a:t>, 4.6 million m</a:t>
            </a:r>
            <a:r>
              <a:rPr lang="en-ZA" sz="2400" baseline="30000" dirty="0" smtClean="0"/>
              <a:t>3</a:t>
            </a:r>
            <a:r>
              <a:rPr lang="en-ZA" sz="2400" dirty="0" smtClean="0"/>
              <a:t>/a (gauge: B8R003)</a:t>
            </a:r>
          </a:p>
          <a:p>
            <a:r>
              <a:rPr lang="en-ZA" sz="2400" dirty="0" smtClean="0"/>
              <a:t>Irrigation for tea plantation greatly reduced from allocation for present day run</a:t>
            </a:r>
          </a:p>
          <a:p>
            <a:r>
              <a:rPr lang="en-ZA" sz="2400" dirty="0" smtClean="0"/>
              <a:t>Abstraction from </a:t>
            </a:r>
            <a:r>
              <a:rPr lang="en-ZA" sz="2400" dirty="0" err="1" smtClean="0"/>
              <a:t>Vergelegin</a:t>
            </a:r>
            <a:r>
              <a:rPr lang="en-ZA" sz="2400" dirty="0" smtClean="0"/>
              <a:t> for Industry and town = 2.16 million m</a:t>
            </a:r>
            <a:r>
              <a:rPr lang="en-ZA" sz="2400" baseline="30000" dirty="0" smtClean="0"/>
              <a:t>3</a:t>
            </a:r>
            <a:r>
              <a:rPr lang="en-ZA" sz="2400" dirty="0" smtClean="0"/>
              <a:t>/a, given priority</a:t>
            </a:r>
          </a:p>
          <a:p>
            <a:endParaRPr lang="en-ZA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72064"/>
            <a:ext cx="9144000" cy="258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094518" y="6544020"/>
            <a:ext cx="10486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000" dirty="0" err="1" smtClean="0"/>
              <a:t>Magoebaskloof</a:t>
            </a:r>
            <a:endParaRPr lang="en-ZA" sz="1000" dirty="0"/>
          </a:p>
        </p:txBody>
      </p:sp>
      <p:sp>
        <p:nvSpPr>
          <p:cNvPr id="6" name="TextBox 5"/>
          <p:cNvSpPr txBox="1"/>
          <p:nvPr/>
        </p:nvSpPr>
        <p:spPr>
          <a:xfrm>
            <a:off x="4852749" y="6544020"/>
            <a:ext cx="793807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ZA" sz="1000" dirty="0" err="1" smtClean="0"/>
              <a:t>Vergelegin</a:t>
            </a:r>
            <a:endParaRPr lang="en-ZA" sz="1000" dirty="0"/>
          </a:p>
        </p:txBody>
      </p:sp>
      <p:sp>
        <p:nvSpPr>
          <p:cNvPr id="7" name="Rectangle 6"/>
          <p:cNvSpPr/>
          <p:nvPr/>
        </p:nvSpPr>
        <p:spPr>
          <a:xfrm>
            <a:off x="4307595" y="6558887"/>
            <a:ext cx="275422" cy="2313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/>
          <a:srcRect l="1578" t="-184" r="50343" b="66611"/>
          <a:stretch>
            <a:fillRect/>
          </a:stretch>
        </p:blipFill>
        <p:spPr bwMode="auto">
          <a:xfrm>
            <a:off x="5292080" y="764704"/>
            <a:ext cx="3477347" cy="3474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Freeform 8"/>
          <p:cNvSpPr/>
          <p:nvPr/>
        </p:nvSpPr>
        <p:spPr>
          <a:xfrm>
            <a:off x="8086381" y="738130"/>
            <a:ext cx="848299" cy="1498294"/>
          </a:xfrm>
          <a:custGeom>
            <a:avLst/>
            <a:gdLst>
              <a:gd name="connsiteX0" fmla="*/ 0 w 848299"/>
              <a:gd name="connsiteY0" fmla="*/ 11017 h 1498294"/>
              <a:gd name="connsiteX1" fmla="*/ 110168 w 848299"/>
              <a:gd name="connsiteY1" fmla="*/ 473725 h 1498294"/>
              <a:gd name="connsiteX2" fmla="*/ 848299 w 848299"/>
              <a:gd name="connsiteY2" fmla="*/ 1498294 h 1498294"/>
              <a:gd name="connsiteX3" fmla="*/ 782197 w 848299"/>
              <a:gd name="connsiteY3" fmla="*/ 0 h 1498294"/>
              <a:gd name="connsiteX4" fmla="*/ 0 w 848299"/>
              <a:gd name="connsiteY4" fmla="*/ 11017 h 1498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8299" h="1498294">
                <a:moveTo>
                  <a:pt x="0" y="11017"/>
                </a:moveTo>
                <a:lnTo>
                  <a:pt x="110168" y="473725"/>
                </a:lnTo>
                <a:lnTo>
                  <a:pt x="848299" y="1498294"/>
                </a:lnTo>
                <a:lnTo>
                  <a:pt x="782197" y="0"/>
                </a:lnTo>
                <a:lnTo>
                  <a:pt x="0" y="11017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HANS MERENSKY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dirty="0" smtClean="0"/>
              <a:t>No support to Tzaneen</a:t>
            </a:r>
          </a:p>
          <a:p>
            <a:r>
              <a:rPr lang="en-ZA" dirty="0" smtClean="0"/>
              <a:t>Only irrigation demand from dam, 4.5 million m</a:t>
            </a:r>
            <a:r>
              <a:rPr lang="en-ZA" baseline="30000" dirty="0" smtClean="0"/>
              <a:t>3</a:t>
            </a:r>
            <a:r>
              <a:rPr lang="en-ZA" dirty="0" smtClean="0"/>
              <a:t>/a </a:t>
            </a:r>
            <a:endParaRPr lang="en-ZA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99480"/>
            <a:ext cx="9144000" cy="25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TZANEEN DEMANDS AND RULE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59281"/>
            <a:ext cx="9144000" cy="5247389"/>
          </a:xfrm>
        </p:spPr>
        <p:txBody>
          <a:bodyPr/>
          <a:lstStyle/>
          <a:p>
            <a:r>
              <a:rPr lang="en-ZA" dirty="0" smtClean="0"/>
              <a:t>Rule: below 95% irrigators cut to 50% allocation, reviewed incrementally as dam recovers above 95%</a:t>
            </a:r>
          </a:p>
          <a:p>
            <a:r>
              <a:rPr lang="en-ZA" dirty="0" smtClean="0"/>
              <a:t>Below 15% irrigators get 0%, urban cut to 70%</a:t>
            </a:r>
          </a:p>
          <a:p>
            <a:r>
              <a:rPr lang="en-ZA" dirty="0" smtClean="0"/>
              <a:t>Irrigation: </a:t>
            </a:r>
          </a:p>
          <a:p>
            <a:pPr lvl="2"/>
            <a:r>
              <a:rPr lang="en-ZA" dirty="0" err="1" smtClean="0"/>
              <a:t>Noord</a:t>
            </a:r>
            <a:r>
              <a:rPr lang="en-ZA" dirty="0" smtClean="0"/>
              <a:t> </a:t>
            </a:r>
            <a:r>
              <a:rPr lang="en-ZA" dirty="0" err="1" smtClean="0"/>
              <a:t>Kanaal</a:t>
            </a:r>
            <a:r>
              <a:rPr lang="en-ZA" dirty="0" smtClean="0"/>
              <a:t>: 28.8 million m</a:t>
            </a:r>
            <a:r>
              <a:rPr lang="en-ZA" baseline="30000" dirty="0" smtClean="0"/>
              <a:t>3</a:t>
            </a:r>
            <a:r>
              <a:rPr lang="en-ZA" dirty="0" smtClean="0"/>
              <a:t>/a</a:t>
            </a:r>
          </a:p>
          <a:p>
            <a:pPr lvl="2"/>
            <a:r>
              <a:rPr lang="en-ZA" dirty="0" smtClean="0"/>
              <a:t>N&amp;N </a:t>
            </a:r>
            <a:r>
              <a:rPr lang="en-ZA" dirty="0" err="1" smtClean="0"/>
              <a:t>Kanaal</a:t>
            </a:r>
            <a:r>
              <a:rPr lang="en-ZA" dirty="0" smtClean="0"/>
              <a:t>: 13.03 million m</a:t>
            </a:r>
            <a:r>
              <a:rPr lang="en-ZA" baseline="30000" dirty="0" smtClean="0"/>
              <a:t>3</a:t>
            </a:r>
            <a:r>
              <a:rPr lang="en-ZA" dirty="0" smtClean="0"/>
              <a:t>/a</a:t>
            </a:r>
          </a:p>
          <a:p>
            <a:pPr lvl="2"/>
            <a:r>
              <a:rPr lang="en-ZA" dirty="0" smtClean="0"/>
              <a:t>Main River Tzaneen: 27.85 million m</a:t>
            </a:r>
            <a:r>
              <a:rPr lang="en-ZA" baseline="30000" dirty="0" smtClean="0"/>
              <a:t>3</a:t>
            </a:r>
            <a:r>
              <a:rPr lang="en-ZA" dirty="0" smtClean="0"/>
              <a:t>/a</a:t>
            </a:r>
          </a:p>
          <a:p>
            <a:pPr lvl="2"/>
            <a:r>
              <a:rPr lang="en-ZA" b="1" dirty="0" smtClean="0"/>
              <a:t>Total: 69.68 </a:t>
            </a:r>
            <a:r>
              <a:rPr lang="en-ZA" dirty="0" smtClean="0"/>
              <a:t>million m</a:t>
            </a:r>
            <a:r>
              <a:rPr lang="en-ZA" baseline="30000" dirty="0" smtClean="0"/>
              <a:t>3</a:t>
            </a:r>
            <a:r>
              <a:rPr lang="en-ZA" dirty="0" smtClean="0"/>
              <a:t>/a</a:t>
            </a:r>
          </a:p>
          <a:p>
            <a:r>
              <a:rPr lang="en-ZA" dirty="0" smtClean="0"/>
              <a:t>0.6 m</a:t>
            </a:r>
            <a:r>
              <a:rPr lang="en-ZA" baseline="30000" dirty="0" smtClean="0"/>
              <a:t>3</a:t>
            </a:r>
            <a:r>
              <a:rPr lang="en-ZA" dirty="0" smtClean="0"/>
              <a:t>/s must pass </a:t>
            </a:r>
            <a:r>
              <a:rPr lang="en-ZA" dirty="0" err="1" smtClean="0"/>
              <a:t>Letaba</a:t>
            </a:r>
            <a:r>
              <a:rPr lang="en-ZA" dirty="0" smtClean="0"/>
              <a:t> Ranch, released from Tzaneen when incremental insufficient</a:t>
            </a:r>
          </a:p>
          <a:p>
            <a:r>
              <a:rPr lang="en-ZA" dirty="0" smtClean="0"/>
              <a:t>Urban demands: Tzaneen town, </a:t>
            </a:r>
            <a:r>
              <a:rPr lang="en-ZA" dirty="0" err="1" smtClean="0"/>
              <a:t>Ritivi</a:t>
            </a:r>
            <a:r>
              <a:rPr lang="en-ZA" dirty="0" smtClean="0"/>
              <a:t> 1 &amp; 2, </a:t>
            </a:r>
            <a:r>
              <a:rPr lang="en-ZA" dirty="0" err="1" smtClean="0"/>
              <a:t>Ba</a:t>
            </a:r>
            <a:r>
              <a:rPr lang="en-ZA" dirty="0" smtClean="0"/>
              <a:t> </a:t>
            </a:r>
            <a:r>
              <a:rPr lang="en-ZA" dirty="0" err="1" smtClean="0"/>
              <a:t>Phalaborwa</a:t>
            </a:r>
            <a:r>
              <a:rPr lang="en-ZA" dirty="0" smtClean="0"/>
              <a:t>:  12.4 million m</a:t>
            </a:r>
            <a:r>
              <a:rPr lang="en-ZA" baseline="30000" dirty="0" smtClean="0"/>
              <a:t>3</a:t>
            </a:r>
            <a:r>
              <a:rPr lang="en-ZA" dirty="0" smtClean="0"/>
              <a:t>/a</a:t>
            </a:r>
            <a:endParaRPr lang="en-Z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Tzaneen Dam simulated</a:t>
            </a:r>
            <a:endParaRPr lang="en-ZA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83772"/>
            <a:ext cx="9144000" cy="258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641845"/>
            <a:ext cx="9144000" cy="258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0" y="750720"/>
            <a:ext cx="2820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 smtClean="0">
                <a:solidFill>
                  <a:srgbClr val="FF0000"/>
                </a:solidFill>
              </a:rPr>
              <a:t>With restriction rule</a:t>
            </a:r>
            <a:endParaRPr lang="en-ZA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597777"/>
            <a:ext cx="2598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 smtClean="0">
                <a:solidFill>
                  <a:srgbClr val="FF0000"/>
                </a:solidFill>
              </a:rPr>
              <a:t>No restriction rule</a:t>
            </a:r>
            <a:endParaRPr lang="en-ZA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MIDDEL LETABA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3349"/>
            <a:ext cx="8229600" cy="5247389"/>
          </a:xfrm>
        </p:spPr>
        <p:txBody>
          <a:bodyPr/>
          <a:lstStyle/>
          <a:p>
            <a:r>
              <a:rPr lang="en-ZA" dirty="0" smtClean="0"/>
              <a:t>Releases through canal to </a:t>
            </a:r>
            <a:r>
              <a:rPr lang="en-ZA" dirty="0" err="1" smtClean="0"/>
              <a:t>Nsami</a:t>
            </a:r>
            <a:r>
              <a:rPr lang="en-ZA" dirty="0" smtClean="0"/>
              <a:t> Dam as per measurements (gauge B8R007) 18.3 million m</a:t>
            </a:r>
            <a:r>
              <a:rPr lang="en-ZA" baseline="30000" dirty="0" smtClean="0"/>
              <a:t>3</a:t>
            </a:r>
            <a:r>
              <a:rPr lang="en-ZA" dirty="0" smtClean="0"/>
              <a:t>/a </a:t>
            </a:r>
          </a:p>
          <a:p>
            <a:r>
              <a:rPr lang="en-ZA" dirty="0" smtClean="0"/>
              <a:t>Abstraction and losses from canal calculated from measurements (gauge B8R007 - B8H067): 16.8 million m</a:t>
            </a:r>
            <a:r>
              <a:rPr lang="en-ZA" baseline="30000" dirty="0" smtClean="0"/>
              <a:t>3</a:t>
            </a:r>
            <a:r>
              <a:rPr lang="en-ZA" dirty="0" smtClean="0"/>
              <a:t>/a</a:t>
            </a:r>
          </a:p>
          <a:p>
            <a:r>
              <a:rPr lang="en-ZA" dirty="0" smtClean="0"/>
              <a:t>Urban abstraction from dam: 2.7 million m</a:t>
            </a:r>
            <a:r>
              <a:rPr lang="en-ZA" baseline="30000" dirty="0" smtClean="0"/>
              <a:t>3</a:t>
            </a:r>
            <a:r>
              <a:rPr lang="en-ZA" dirty="0" smtClean="0"/>
              <a:t>/a</a:t>
            </a:r>
          </a:p>
          <a:p>
            <a:endParaRPr lang="en-ZA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72064"/>
            <a:ext cx="9144000" cy="258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9520" y="4272064"/>
            <a:ext cx="2434480" cy="795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230"/>
            <a:ext cx="8229600" cy="1143000"/>
          </a:xfrm>
        </p:spPr>
        <p:txBody>
          <a:bodyPr/>
          <a:lstStyle/>
          <a:p>
            <a:r>
              <a:rPr lang="en-ZA" dirty="0" smtClean="0">
                <a:solidFill>
                  <a:schemeClr val="bg1"/>
                </a:solidFill>
              </a:rPr>
              <a:t>NSAMI</a:t>
            </a:r>
            <a:endParaRPr lang="en-ZA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033012"/>
            <a:ext cx="8229600" cy="5247389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Z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S PGothic" pitchFamily="34" charset="-128"/>
                <a:cs typeface="ＭＳ Ｐゴシック" charset="0"/>
              </a:rPr>
              <a:t>Urban abstraction from dam: 2.8 million m</a:t>
            </a:r>
            <a:r>
              <a:rPr kumimoji="0" lang="en-ZA" sz="32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S PGothic" pitchFamily="34" charset="-128"/>
                <a:cs typeface="ＭＳ Ｐゴシック" charset="0"/>
              </a:rPr>
              <a:t>3</a:t>
            </a:r>
            <a:r>
              <a:rPr kumimoji="0" lang="en-Z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S PGothic" pitchFamily="34" charset="-128"/>
                <a:cs typeface="ＭＳ Ｐゴシック" charset="0"/>
              </a:rPr>
              <a:t>/a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ZA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itchFamily="34" charset="-128"/>
              <a:cs typeface="ＭＳ Ｐゴシック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19823"/>
            <a:ext cx="9144000" cy="258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5872"/>
            <a:ext cx="8229600" cy="1143000"/>
          </a:xfrm>
        </p:spPr>
        <p:txBody>
          <a:bodyPr/>
          <a:lstStyle/>
          <a:p>
            <a:r>
              <a:rPr lang="en-ZA" dirty="0" smtClean="0">
                <a:solidFill>
                  <a:schemeClr val="bg1"/>
                </a:solidFill>
              </a:rPr>
              <a:t>MODJADJI</a:t>
            </a:r>
            <a:endParaRPr lang="en-ZA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033012"/>
            <a:ext cx="8229600" cy="5247389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Z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S PGothic" pitchFamily="34" charset="-128"/>
                <a:cs typeface="ＭＳ Ｐゴシック" charset="0"/>
              </a:rPr>
              <a:t>Urban abstraction from dam: 2.9 million m</a:t>
            </a:r>
            <a:r>
              <a:rPr kumimoji="0" lang="en-ZA" sz="32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S PGothic" pitchFamily="34" charset="-128"/>
                <a:cs typeface="ＭＳ Ｐゴシック" charset="0"/>
              </a:rPr>
              <a:t>3</a:t>
            </a:r>
            <a:r>
              <a:rPr kumimoji="0" lang="en-Z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S PGothic" pitchFamily="34" charset="-128"/>
                <a:cs typeface="ＭＳ Ｐゴシック" charset="0"/>
              </a:rPr>
              <a:t>/a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ZA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itchFamily="34" charset="-128"/>
              <a:cs typeface="ＭＳ Ｐゴシック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37619"/>
            <a:ext cx="9144000" cy="25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 bwMode="auto">
          <a:xfrm>
            <a:off x="457200" y="-55563"/>
            <a:ext cx="8229600" cy="693738"/>
          </a:xfrm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Z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Major Dams focussed on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 bwMode="auto">
          <a:xfrm>
            <a:off x="457199" y="812800"/>
            <a:ext cx="8686801" cy="4308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ZA" dirty="0" smtClean="0"/>
              <a:t>Dap </a:t>
            </a:r>
            <a:r>
              <a:rPr lang="en-ZA" dirty="0" err="1" smtClean="0"/>
              <a:t>Naude</a:t>
            </a:r>
            <a:endParaRPr lang="en-ZA" dirty="0" smtClean="0"/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ZA" dirty="0" smtClean="0"/>
              <a:t>Ebenezer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ZA" dirty="0" err="1" smtClean="0"/>
              <a:t>Magoebaskloof</a:t>
            </a:r>
            <a:r>
              <a:rPr lang="en-ZA" dirty="0" smtClean="0"/>
              <a:t> &amp; </a:t>
            </a:r>
            <a:r>
              <a:rPr lang="en-ZA" dirty="0" err="1" smtClean="0"/>
              <a:t>Vergelegin</a:t>
            </a:r>
            <a:endParaRPr lang="en-ZA" dirty="0" smtClean="0"/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ZA" dirty="0" smtClean="0"/>
              <a:t>Hans </a:t>
            </a:r>
            <a:r>
              <a:rPr lang="en-ZA" dirty="0" err="1" smtClean="0"/>
              <a:t>Merensky</a:t>
            </a:r>
            <a:endParaRPr lang="en-ZA" dirty="0" smtClean="0"/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ZA" dirty="0" smtClean="0"/>
              <a:t>Tzaneen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ZA" dirty="0" err="1" smtClean="0"/>
              <a:t>Thabina</a:t>
            </a:r>
            <a:endParaRPr lang="en-ZA" dirty="0" smtClean="0"/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ZA" dirty="0" err="1" smtClean="0"/>
              <a:t>Middel</a:t>
            </a:r>
            <a:r>
              <a:rPr lang="en-ZA" dirty="0" smtClean="0"/>
              <a:t> </a:t>
            </a:r>
            <a:r>
              <a:rPr lang="en-ZA" dirty="0" err="1" smtClean="0"/>
              <a:t>Letaba</a:t>
            </a:r>
            <a:endParaRPr lang="en-ZA" dirty="0" smtClean="0"/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ZA" dirty="0" err="1" smtClean="0"/>
              <a:t>Nsami</a:t>
            </a:r>
            <a:endParaRPr lang="en-ZA" dirty="0" smtClean="0"/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ZA" dirty="0" err="1" smtClean="0"/>
              <a:t>Modjaji</a:t>
            </a:r>
            <a:endParaRPr lang="en-ZA" dirty="0" smtClean="0"/>
          </a:p>
          <a:p>
            <a:pPr lvl="1">
              <a:spcBef>
                <a:spcPts val="1200"/>
              </a:spcBef>
              <a:spcAft>
                <a:spcPts val="1200"/>
              </a:spcAft>
            </a:pPr>
            <a:endParaRPr lang="en-ZA" dirty="0" smtClean="0"/>
          </a:p>
          <a:p>
            <a:endParaRPr lang="en-ZA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5872"/>
            <a:ext cx="8229600" cy="1143000"/>
          </a:xfrm>
        </p:spPr>
        <p:txBody>
          <a:bodyPr/>
          <a:lstStyle/>
          <a:p>
            <a:r>
              <a:rPr lang="en-ZA" dirty="0" smtClean="0">
                <a:solidFill>
                  <a:schemeClr val="bg1"/>
                </a:solidFill>
              </a:rPr>
              <a:t>THABINA</a:t>
            </a:r>
            <a:endParaRPr lang="en-ZA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033012"/>
            <a:ext cx="8229600" cy="5247389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Z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S PGothic" pitchFamily="34" charset="-128"/>
                <a:cs typeface="ＭＳ Ｐゴシック" charset="0"/>
              </a:rPr>
              <a:t>Urban abstraction from dam: 2.8 million m</a:t>
            </a:r>
            <a:r>
              <a:rPr kumimoji="0" lang="en-ZA" sz="32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S PGothic" pitchFamily="34" charset="-128"/>
                <a:cs typeface="ＭＳ Ｐゴシック" charset="0"/>
              </a:rPr>
              <a:t>3</a:t>
            </a:r>
            <a:r>
              <a:rPr kumimoji="0" lang="en-Z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S PGothic" pitchFamily="34" charset="-128"/>
                <a:cs typeface="ＭＳ Ｐゴシック" charset="0"/>
              </a:rPr>
              <a:t>/a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ZA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itchFamily="34" charset="-128"/>
              <a:cs typeface="ＭＳ Ｐゴシック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37619"/>
            <a:ext cx="9144000" cy="25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5750" y="-28575"/>
            <a:ext cx="85725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Aft>
                <a:spcPts val="300"/>
              </a:spcAft>
            </a:pP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Location of Dams on Map</a:t>
            </a:r>
          </a:p>
        </p:txBody>
      </p:sp>
      <p:pic>
        <p:nvPicPr>
          <p:cNvPr id="2" name="Picture 2" descr="image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" y="981075"/>
            <a:ext cx="916305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Isosceles Triangle 4"/>
          <p:cNvSpPr/>
          <p:nvPr/>
        </p:nvSpPr>
        <p:spPr>
          <a:xfrm>
            <a:off x="1981200" y="5819775"/>
            <a:ext cx="215900" cy="187325"/>
          </a:xfrm>
          <a:prstGeom prst="triangl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Isosceles Triangle 5"/>
          <p:cNvSpPr/>
          <p:nvPr/>
        </p:nvSpPr>
        <p:spPr>
          <a:xfrm>
            <a:off x="1981200" y="5218112"/>
            <a:ext cx="177800" cy="128587"/>
          </a:xfrm>
          <a:prstGeom prst="triangl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Isosceles Triangle 6"/>
          <p:cNvSpPr/>
          <p:nvPr/>
        </p:nvSpPr>
        <p:spPr>
          <a:xfrm>
            <a:off x="2641600" y="4960937"/>
            <a:ext cx="266700" cy="257175"/>
          </a:xfrm>
          <a:prstGeom prst="triangl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Isosceles Triangle 7"/>
          <p:cNvSpPr/>
          <p:nvPr/>
        </p:nvSpPr>
        <p:spPr>
          <a:xfrm>
            <a:off x="2276475" y="5218112"/>
            <a:ext cx="177800" cy="128587"/>
          </a:xfrm>
          <a:prstGeom prst="triangl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Isosceles Triangle 8"/>
          <p:cNvSpPr/>
          <p:nvPr/>
        </p:nvSpPr>
        <p:spPr>
          <a:xfrm>
            <a:off x="2365375" y="5033963"/>
            <a:ext cx="177800" cy="128588"/>
          </a:xfrm>
          <a:prstGeom prst="triangl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Isosceles Triangle 9"/>
          <p:cNvSpPr/>
          <p:nvPr/>
        </p:nvSpPr>
        <p:spPr>
          <a:xfrm>
            <a:off x="2463800" y="4896643"/>
            <a:ext cx="177800" cy="128588"/>
          </a:xfrm>
          <a:prstGeom prst="triangl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Isosceles Triangle 10"/>
          <p:cNvSpPr/>
          <p:nvPr/>
        </p:nvSpPr>
        <p:spPr>
          <a:xfrm>
            <a:off x="3378200" y="2581275"/>
            <a:ext cx="266700" cy="257175"/>
          </a:xfrm>
          <a:prstGeom prst="triangl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Isosceles Triangle 11"/>
          <p:cNvSpPr/>
          <p:nvPr/>
        </p:nvSpPr>
        <p:spPr>
          <a:xfrm>
            <a:off x="2641600" y="6270624"/>
            <a:ext cx="177800" cy="128587"/>
          </a:xfrm>
          <a:prstGeom prst="triangl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" name="Isosceles Triangle 12"/>
          <p:cNvSpPr/>
          <p:nvPr/>
        </p:nvSpPr>
        <p:spPr>
          <a:xfrm>
            <a:off x="4673600" y="2324100"/>
            <a:ext cx="266700" cy="257175"/>
          </a:xfrm>
          <a:prstGeom prst="triangl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4" name="Isosceles Triangle 13"/>
          <p:cNvSpPr/>
          <p:nvPr/>
        </p:nvSpPr>
        <p:spPr>
          <a:xfrm>
            <a:off x="3289300" y="4087812"/>
            <a:ext cx="177800" cy="128588"/>
          </a:xfrm>
          <a:prstGeom prst="triangl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192" y="981075"/>
            <a:ext cx="8303082" cy="6399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5750" y="-28575"/>
            <a:ext cx="85725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Aft>
                <a:spcPts val="300"/>
              </a:spcAft>
            </a:pP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Location of Dams on Map</a:t>
            </a:r>
          </a:p>
        </p:txBody>
      </p:sp>
      <p:sp>
        <p:nvSpPr>
          <p:cNvPr id="5" name="Isosceles Triangle 4"/>
          <p:cNvSpPr/>
          <p:nvPr/>
        </p:nvSpPr>
        <p:spPr>
          <a:xfrm>
            <a:off x="1981200" y="5819775"/>
            <a:ext cx="215900" cy="187325"/>
          </a:xfrm>
          <a:prstGeom prst="triangl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Isosceles Triangle 5"/>
          <p:cNvSpPr/>
          <p:nvPr/>
        </p:nvSpPr>
        <p:spPr>
          <a:xfrm>
            <a:off x="1981200" y="5218112"/>
            <a:ext cx="177800" cy="128587"/>
          </a:xfrm>
          <a:prstGeom prst="triangl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Isosceles Triangle 6"/>
          <p:cNvSpPr/>
          <p:nvPr/>
        </p:nvSpPr>
        <p:spPr>
          <a:xfrm>
            <a:off x="2641600" y="4960937"/>
            <a:ext cx="266700" cy="257175"/>
          </a:xfrm>
          <a:prstGeom prst="triangl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Isosceles Triangle 7"/>
          <p:cNvSpPr/>
          <p:nvPr/>
        </p:nvSpPr>
        <p:spPr>
          <a:xfrm>
            <a:off x="2276475" y="5218112"/>
            <a:ext cx="177800" cy="128587"/>
          </a:xfrm>
          <a:prstGeom prst="triangl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Isosceles Triangle 8"/>
          <p:cNvSpPr/>
          <p:nvPr/>
        </p:nvSpPr>
        <p:spPr>
          <a:xfrm>
            <a:off x="2365375" y="5033963"/>
            <a:ext cx="177800" cy="128588"/>
          </a:xfrm>
          <a:prstGeom prst="triangl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Isosceles Triangle 9"/>
          <p:cNvSpPr/>
          <p:nvPr/>
        </p:nvSpPr>
        <p:spPr>
          <a:xfrm>
            <a:off x="2463800" y="4896643"/>
            <a:ext cx="177800" cy="128588"/>
          </a:xfrm>
          <a:prstGeom prst="triangl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Isosceles Triangle 10"/>
          <p:cNvSpPr/>
          <p:nvPr/>
        </p:nvSpPr>
        <p:spPr>
          <a:xfrm>
            <a:off x="3378200" y="2581275"/>
            <a:ext cx="266700" cy="257175"/>
          </a:xfrm>
          <a:prstGeom prst="triangl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Isosceles Triangle 11"/>
          <p:cNvSpPr/>
          <p:nvPr/>
        </p:nvSpPr>
        <p:spPr>
          <a:xfrm>
            <a:off x="2641600" y="6270624"/>
            <a:ext cx="177800" cy="128587"/>
          </a:xfrm>
          <a:prstGeom prst="triangl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" name="Isosceles Triangle 12"/>
          <p:cNvSpPr/>
          <p:nvPr/>
        </p:nvSpPr>
        <p:spPr>
          <a:xfrm>
            <a:off x="4673600" y="2324100"/>
            <a:ext cx="266700" cy="257175"/>
          </a:xfrm>
          <a:prstGeom prst="triangl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4" name="Isosceles Triangle 13"/>
          <p:cNvSpPr/>
          <p:nvPr/>
        </p:nvSpPr>
        <p:spPr>
          <a:xfrm>
            <a:off x="3289300" y="4087812"/>
            <a:ext cx="177800" cy="128588"/>
          </a:xfrm>
          <a:prstGeom prst="triangl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6516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5750" y="891321"/>
            <a:ext cx="3658289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>
              <a:spcAft>
                <a:spcPts val="300"/>
              </a:spcAft>
            </a:pPr>
            <a:r>
              <a:rPr lang="en-US" sz="4000" dirty="0" smtClean="0">
                <a:solidFill>
                  <a:schemeClr val="tx1"/>
                </a:solidFill>
              </a:rPr>
              <a:t>Location of Dams</a:t>
            </a:r>
            <a:br>
              <a:rPr lang="en-US" sz="4000" dirty="0" smtClean="0">
                <a:solidFill>
                  <a:schemeClr val="tx1"/>
                </a:solidFill>
              </a:rPr>
            </a:br>
            <a:r>
              <a:rPr lang="en-US" sz="4000" dirty="0" smtClean="0">
                <a:solidFill>
                  <a:schemeClr val="tx1"/>
                </a:solidFill>
              </a:rPr>
              <a:t>on schematic diagram:</a:t>
            </a:r>
            <a:br>
              <a:rPr lang="en-US" sz="4000" dirty="0" smtClean="0">
                <a:solidFill>
                  <a:schemeClr val="tx1"/>
                </a:solidFill>
              </a:rPr>
            </a:br>
            <a:r>
              <a:rPr lang="en-US" sz="4000" dirty="0" smtClean="0">
                <a:solidFill>
                  <a:schemeClr val="tx1"/>
                </a:solidFill>
              </a:rPr>
              <a:t>Upper </a:t>
            </a:r>
            <a:r>
              <a:rPr lang="en-US" sz="4000" dirty="0" err="1" smtClean="0">
                <a:solidFill>
                  <a:schemeClr val="tx1"/>
                </a:solidFill>
              </a:rPr>
              <a:t>Letaba</a:t>
            </a:r>
            <a:r>
              <a:rPr lang="en-US" sz="4000" dirty="0" smtClean="0">
                <a:solidFill>
                  <a:schemeClr val="tx1"/>
                </a:solidFill>
              </a:rPr>
              <a:t> 1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2343" y="28203"/>
            <a:ext cx="4776464" cy="6829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9" name="Straight Arrow Connector 18"/>
          <p:cNvCxnSpPr/>
          <p:nvPr/>
        </p:nvCxnSpPr>
        <p:spPr>
          <a:xfrm flipH="1" flipV="1">
            <a:off x="6566053" y="462708"/>
            <a:ext cx="451692" cy="9915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973677" y="429656"/>
            <a:ext cx="1744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 smtClean="0">
                <a:solidFill>
                  <a:srgbClr val="FF0000"/>
                </a:solidFill>
              </a:rPr>
              <a:t>Dap </a:t>
            </a:r>
            <a:r>
              <a:rPr lang="en-ZA" dirty="0" err="1" smtClean="0">
                <a:solidFill>
                  <a:srgbClr val="FF0000"/>
                </a:solidFill>
              </a:rPr>
              <a:t>Naude</a:t>
            </a:r>
            <a:endParaRPr lang="en-ZA" dirty="0">
              <a:solidFill>
                <a:srgbClr val="FF000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6566053" y="3349128"/>
            <a:ext cx="451692" cy="27542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973677" y="3393718"/>
            <a:ext cx="1503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 smtClean="0">
                <a:solidFill>
                  <a:srgbClr val="FF0000"/>
                </a:solidFill>
              </a:rPr>
              <a:t>Ebenezer</a:t>
            </a:r>
            <a:endParaRPr lang="en-ZA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44208" y="4437112"/>
            <a:ext cx="17487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200" b="1" dirty="0" smtClean="0">
                <a:solidFill>
                  <a:srgbClr val="FF0000"/>
                </a:solidFill>
              </a:rPr>
              <a:t>Georges Valley Canal</a:t>
            </a:r>
            <a:endParaRPr lang="en-ZA" sz="12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66053" y="5750805"/>
            <a:ext cx="11416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200" b="1" dirty="0" err="1" smtClean="0">
                <a:solidFill>
                  <a:srgbClr val="FF0000"/>
                </a:solidFill>
              </a:rPr>
              <a:t>Pusela</a:t>
            </a:r>
            <a:r>
              <a:rPr lang="en-ZA" sz="1200" b="1" dirty="0" smtClean="0">
                <a:solidFill>
                  <a:srgbClr val="FF0000"/>
                </a:solidFill>
              </a:rPr>
              <a:t> Canal</a:t>
            </a:r>
            <a:endParaRPr lang="en-ZA" sz="1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29629" y="-30579"/>
            <a:ext cx="4814371" cy="6888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85750" y="840036"/>
            <a:ext cx="3658289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MS PGothic" pitchFamily="34" charset="-128"/>
                <a:cs typeface="ＭＳ Ｐゴシック" charset="0"/>
              </a:rPr>
              <a:t>Location of Dams</a:t>
            </a:r>
            <a:b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MS PGothic" pitchFamily="34" charset="-128"/>
                <a:cs typeface="ＭＳ Ｐゴシック" charset="0"/>
              </a:rPr>
            </a:b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MS PGothic" pitchFamily="34" charset="-128"/>
                <a:cs typeface="ＭＳ Ｐゴシック" charset="0"/>
              </a:rPr>
              <a:t>on schematic diagram:</a:t>
            </a:r>
            <a:b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MS PGothic" pitchFamily="34" charset="-128"/>
                <a:cs typeface="ＭＳ Ｐゴシック" charset="0"/>
              </a:rPr>
            </a:b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MS PGothic" pitchFamily="34" charset="-128"/>
                <a:cs typeface="ＭＳ Ｐゴシック" charset="0"/>
              </a:rPr>
              <a:t>Upper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MS PGothic" pitchFamily="34" charset="-128"/>
                <a:cs typeface="ＭＳ Ｐゴシック" charset="0"/>
              </a:rPr>
              <a:t>Letaba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MS PGothic" pitchFamily="34" charset="-128"/>
                <a:cs typeface="ＭＳ Ｐゴシック" charset="0"/>
              </a:rPr>
              <a:t> 2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286235" y="461665"/>
            <a:ext cx="244232" cy="29849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010814" y="0"/>
            <a:ext cx="2274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 err="1" smtClean="0">
                <a:solidFill>
                  <a:srgbClr val="FF0000"/>
                </a:solidFill>
              </a:rPr>
              <a:t>Magoebaskloof</a:t>
            </a:r>
            <a:endParaRPr lang="en-ZA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4847424" y="1607419"/>
            <a:ext cx="297454" cy="37561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392976" y="1839817"/>
            <a:ext cx="1642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 err="1" smtClean="0">
                <a:solidFill>
                  <a:srgbClr val="FF0000"/>
                </a:solidFill>
              </a:rPr>
              <a:t>Vergelegin</a:t>
            </a:r>
            <a:endParaRPr lang="en-ZA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7724686" y="1607419"/>
            <a:ext cx="163391" cy="23239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900201" y="1784732"/>
            <a:ext cx="2324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 smtClean="0">
                <a:solidFill>
                  <a:srgbClr val="FF0000"/>
                </a:solidFill>
              </a:rPr>
              <a:t>Hans </a:t>
            </a:r>
            <a:r>
              <a:rPr lang="en-ZA" dirty="0" err="1" smtClean="0">
                <a:solidFill>
                  <a:srgbClr val="FF0000"/>
                </a:solidFill>
              </a:rPr>
              <a:t>Merensky</a:t>
            </a:r>
            <a:endParaRPr lang="en-ZA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7812360" y="3284984"/>
            <a:ext cx="341522" cy="4076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724686" y="2823319"/>
            <a:ext cx="1383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 smtClean="0">
                <a:solidFill>
                  <a:srgbClr val="FF0000"/>
                </a:solidFill>
              </a:rPr>
              <a:t>Tzaneen</a:t>
            </a:r>
            <a:endParaRPr lang="en-ZA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38611" y="4208442"/>
            <a:ext cx="1298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 err="1" smtClean="0">
                <a:solidFill>
                  <a:srgbClr val="FF0000"/>
                </a:solidFill>
              </a:rPr>
              <a:t>Thabina</a:t>
            </a:r>
            <a:endParaRPr lang="en-ZA" dirty="0">
              <a:solidFill>
                <a:srgbClr val="FF000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4667850" y="4594034"/>
            <a:ext cx="477028" cy="34152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888077" y="4594034"/>
            <a:ext cx="10999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200" b="1" dirty="0" err="1" smtClean="0">
                <a:solidFill>
                  <a:srgbClr val="FF0000"/>
                </a:solidFill>
              </a:rPr>
              <a:t>Noord</a:t>
            </a:r>
            <a:r>
              <a:rPr lang="en-ZA" sz="1200" b="1" dirty="0" smtClean="0">
                <a:solidFill>
                  <a:srgbClr val="FF0000"/>
                </a:solidFill>
              </a:rPr>
              <a:t> Canal</a:t>
            </a:r>
            <a:endParaRPr lang="en-ZA" sz="1200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20850" y="5530467"/>
            <a:ext cx="8675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200" b="1" dirty="0" smtClean="0">
                <a:solidFill>
                  <a:srgbClr val="FF0000"/>
                </a:solidFill>
              </a:rPr>
              <a:t>NN Canal</a:t>
            </a:r>
            <a:endParaRPr lang="en-ZA" sz="1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5750" y="15493"/>
            <a:ext cx="85725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Aft>
                <a:spcPts val="300"/>
              </a:spcAft>
            </a:pPr>
            <a:r>
              <a:rPr lang="en-US" sz="2800" dirty="0" smtClean="0">
                <a:solidFill>
                  <a:schemeClr val="bg1"/>
                </a:solidFill>
              </a:rPr>
              <a:t>Location of Dams on schematic diagram: Middle </a:t>
            </a:r>
            <a:r>
              <a:rPr lang="en-US" sz="2800" dirty="0" err="1" smtClean="0">
                <a:solidFill>
                  <a:schemeClr val="bg1"/>
                </a:solidFill>
              </a:rPr>
              <a:t>Letaba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64941"/>
            <a:ext cx="8031296" cy="5680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3035147" y="3381137"/>
            <a:ext cx="12987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err="1" smtClean="0">
                <a:solidFill>
                  <a:srgbClr val="FF0000"/>
                </a:solidFill>
              </a:rPr>
              <a:t>Middel</a:t>
            </a:r>
            <a:r>
              <a:rPr lang="en-ZA" dirty="0" smtClean="0">
                <a:solidFill>
                  <a:srgbClr val="FF0000"/>
                </a:solidFill>
              </a:rPr>
              <a:t> </a:t>
            </a:r>
            <a:r>
              <a:rPr lang="en-ZA" dirty="0" err="1" smtClean="0">
                <a:solidFill>
                  <a:srgbClr val="FF0000"/>
                </a:solidFill>
              </a:rPr>
              <a:t>Letaba</a:t>
            </a:r>
            <a:endParaRPr lang="en-ZA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2690321" y="3381137"/>
            <a:ext cx="344826" cy="18728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442333" y="1164941"/>
            <a:ext cx="1298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err="1" smtClean="0">
                <a:solidFill>
                  <a:srgbClr val="FF0000"/>
                </a:solidFill>
              </a:rPr>
              <a:t>Nsami</a:t>
            </a:r>
            <a:endParaRPr lang="en-ZA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5442333" y="1575412"/>
            <a:ext cx="137710" cy="31948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583360" y="2633031"/>
            <a:ext cx="6030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200" b="1" dirty="0" smtClean="0">
                <a:solidFill>
                  <a:srgbClr val="FF0000"/>
                </a:solidFill>
              </a:rPr>
              <a:t>Canal</a:t>
            </a:r>
            <a:endParaRPr lang="en-ZA" sz="1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70578"/>
            <a:ext cx="9144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Aft>
                <a:spcPts val="300"/>
              </a:spcAft>
            </a:pPr>
            <a:r>
              <a:rPr lang="en-US" sz="2800" dirty="0" smtClean="0">
                <a:solidFill>
                  <a:schemeClr val="bg1"/>
                </a:solidFill>
              </a:rPr>
              <a:t>Location of Dams on schematic diagram: Lower </a:t>
            </a:r>
            <a:r>
              <a:rPr lang="en-US" sz="2800" dirty="0" err="1" smtClean="0">
                <a:solidFill>
                  <a:schemeClr val="bg1"/>
                </a:solidFill>
              </a:rPr>
              <a:t>Groot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Letaba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748626"/>
            <a:ext cx="8642411" cy="610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533003" y="1164941"/>
            <a:ext cx="1298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err="1" smtClean="0">
                <a:solidFill>
                  <a:srgbClr val="FF0000"/>
                </a:solidFill>
              </a:rPr>
              <a:t>Modjaji</a:t>
            </a:r>
            <a:endParaRPr lang="en-ZA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>
            <a:stCxn id="7" idx="1"/>
          </p:cNvCxnSpPr>
          <p:nvPr/>
        </p:nvCxnSpPr>
        <p:spPr>
          <a:xfrm flipH="1" flipV="1">
            <a:off x="6191480" y="1164941"/>
            <a:ext cx="341523" cy="23083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DAP NAUDE</a:t>
            </a:r>
            <a:endParaRPr lang="en-ZA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636401"/>
            <a:ext cx="9144000" cy="3748310"/>
          </a:xfrm>
        </p:spPr>
        <p:txBody>
          <a:bodyPr/>
          <a:lstStyle/>
          <a:p>
            <a:r>
              <a:rPr lang="en-ZA" sz="2400" dirty="0" smtClean="0"/>
              <a:t>Current court order: 0.028 </a:t>
            </a:r>
            <a:r>
              <a:rPr lang="en-ZA" sz="2400" dirty="0"/>
              <a:t>m</a:t>
            </a:r>
            <a:r>
              <a:rPr lang="en-ZA" sz="2400" baseline="30000" dirty="0"/>
              <a:t>3</a:t>
            </a:r>
            <a:r>
              <a:rPr lang="en-ZA" sz="2400" dirty="0"/>
              <a:t>/s </a:t>
            </a:r>
            <a:r>
              <a:rPr lang="en-ZA" sz="2400" dirty="0" smtClean="0"/>
              <a:t>released from </a:t>
            </a:r>
            <a:r>
              <a:rPr lang="en-ZA" sz="2400" dirty="0"/>
              <a:t>November to June, with the full inflow to the </a:t>
            </a:r>
            <a:r>
              <a:rPr lang="en-ZA" sz="2400" dirty="0" smtClean="0"/>
              <a:t>dam </a:t>
            </a:r>
            <a:r>
              <a:rPr lang="en-ZA" sz="2400" dirty="0"/>
              <a:t>being </a:t>
            </a:r>
            <a:r>
              <a:rPr lang="en-ZA" sz="2400" dirty="0" smtClean="0"/>
              <a:t>released in August, September &amp; October</a:t>
            </a:r>
          </a:p>
          <a:p>
            <a:r>
              <a:rPr lang="en-ZA" sz="2400" dirty="0" smtClean="0"/>
              <a:t>Present day simulated 0.028 m</a:t>
            </a:r>
            <a:r>
              <a:rPr lang="en-ZA" sz="2400" baseline="30000" dirty="0" smtClean="0"/>
              <a:t>3</a:t>
            </a:r>
            <a:r>
              <a:rPr lang="en-ZA" sz="2400" dirty="0" smtClean="0"/>
              <a:t>/s all year round</a:t>
            </a:r>
          </a:p>
          <a:p>
            <a:r>
              <a:rPr lang="en-ZA" sz="2400" dirty="0" smtClean="0"/>
              <a:t>No support to Ebenezer</a:t>
            </a:r>
          </a:p>
          <a:p>
            <a:r>
              <a:rPr lang="en-ZA" sz="2400" dirty="0" smtClean="0"/>
              <a:t>Current abstraction: </a:t>
            </a:r>
            <a:r>
              <a:rPr lang="en-ZA" sz="2400" dirty="0" err="1" smtClean="0"/>
              <a:t>Polokwane</a:t>
            </a:r>
            <a:r>
              <a:rPr lang="en-ZA" sz="2400" dirty="0" smtClean="0"/>
              <a:t>: 4.07 mill m</a:t>
            </a:r>
            <a:r>
              <a:rPr lang="en-ZA" sz="2400" baseline="30000" dirty="0" smtClean="0"/>
              <a:t>3</a:t>
            </a:r>
            <a:r>
              <a:rPr lang="en-ZA" sz="2400" dirty="0" smtClean="0"/>
              <a:t>/a (gauge: B8R006)</a:t>
            </a:r>
            <a:endParaRPr lang="en-ZA" sz="2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619" y="3284138"/>
            <a:ext cx="7001381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b="11963"/>
          <a:stretch>
            <a:fillRect/>
          </a:stretch>
        </p:blipFill>
        <p:spPr bwMode="auto">
          <a:xfrm>
            <a:off x="0" y="5054272"/>
            <a:ext cx="7001381" cy="174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894013" y="3184985"/>
            <a:ext cx="3283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 smtClean="0">
                <a:solidFill>
                  <a:srgbClr val="FF0000"/>
                </a:solidFill>
              </a:rPr>
              <a:t>Present Day simulated</a:t>
            </a:r>
            <a:endParaRPr lang="en-ZA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967728"/>
            <a:ext cx="1742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 smtClean="0">
                <a:solidFill>
                  <a:srgbClr val="FF0000"/>
                </a:solidFill>
              </a:rPr>
              <a:t>Court order</a:t>
            </a:r>
            <a:endParaRPr lang="en-ZA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6035</TotalTime>
  <Words>522</Words>
  <Application>Microsoft Office PowerPoint</Application>
  <PresentationFormat>On-screen Show (4:3)</PresentationFormat>
  <Paragraphs>100</Paragraphs>
  <Slides>20</Slides>
  <Notes>1</Notes>
  <HiddenSlides>1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Theme</vt:lpstr>
      <vt:lpstr>Custom Design</vt:lpstr>
      <vt:lpstr>PowerPoint Presentation</vt:lpstr>
      <vt:lpstr>Major Dams focussed on</vt:lpstr>
      <vt:lpstr>Location of Dams on Map</vt:lpstr>
      <vt:lpstr>Location of Dams on Map</vt:lpstr>
      <vt:lpstr>Location of Dams on schematic diagram: Upper Letaba 1</vt:lpstr>
      <vt:lpstr>PowerPoint Presentation</vt:lpstr>
      <vt:lpstr>Location of Dams on schematic diagram: Middle Letaba</vt:lpstr>
      <vt:lpstr>Location of Dams on schematic diagram: Lower Groot Letaba</vt:lpstr>
      <vt:lpstr>DAP NAUDE</vt:lpstr>
      <vt:lpstr>EBENEZER</vt:lpstr>
      <vt:lpstr>EBENEZER</vt:lpstr>
      <vt:lpstr>EBENEZER DEMANDS &amp; RESTRICTIONS</vt:lpstr>
      <vt:lpstr>MAGOEBASKLOOF &amp; VERGELEGIN</vt:lpstr>
      <vt:lpstr>HANS MERENSKY</vt:lpstr>
      <vt:lpstr>TZANEEN DEMANDS AND RULE</vt:lpstr>
      <vt:lpstr>Tzaneen Dam simulated</vt:lpstr>
      <vt:lpstr>MIDDEL LETABA</vt:lpstr>
      <vt:lpstr>NSAMI</vt:lpstr>
      <vt:lpstr>MODJADJI</vt:lpstr>
      <vt:lpstr>THABINA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Johan Maree</dc:creator>
  <cp:lastModifiedBy>Pieter van Rooyen</cp:lastModifiedBy>
  <cp:revision>309</cp:revision>
  <cp:lastPrinted>2013-10-03T06:41:32Z</cp:lastPrinted>
  <dcterms:created xsi:type="dcterms:W3CDTF">2012-08-01T10:33:21Z</dcterms:created>
  <dcterms:modified xsi:type="dcterms:W3CDTF">2013-10-31T04:07:20Z</dcterms:modified>
</cp:coreProperties>
</file>